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9" r:id="rId3"/>
    <p:sldId id="257"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7463"/>
  </p:normalViewPr>
  <p:slideViewPr>
    <p:cSldViewPr snapToGrid="0" snapToObjects="1">
      <p:cViewPr varScale="1">
        <p:scale>
          <a:sx n="96" d="100"/>
          <a:sy n="96" d="100"/>
        </p:scale>
        <p:origin x="10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68D38-33B2-7240-81D8-5654A22C1C79}" type="datetimeFigureOut">
              <a:rPr lang="en-US" smtClean="0"/>
              <a:t>12/16/20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2E822-FDC5-0B49-A8F2-D351F7C375E5}" type="slidenum">
              <a:rPr lang="en-US" smtClean="0"/>
              <a:t>‹#›</a:t>
            </a:fld>
            <a:endParaRPr lang="en-US"/>
          </a:p>
        </p:txBody>
      </p:sp>
    </p:spTree>
    <p:extLst>
      <p:ext uri="{BB962C8B-B14F-4D97-AF65-F5344CB8AC3E}">
        <p14:creationId xmlns:p14="http://schemas.microsoft.com/office/powerpoint/2010/main" val="1033848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92E822-FDC5-0B49-A8F2-D351F7C375E5}" type="slidenum">
              <a:rPr lang="en-US" smtClean="0"/>
              <a:t>1</a:t>
            </a:fld>
            <a:endParaRPr lang="en-US"/>
          </a:p>
        </p:txBody>
      </p:sp>
    </p:spTree>
    <p:extLst>
      <p:ext uri="{BB962C8B-B14F-4D97-AF65-F5344CB8AC3E}">
        <p14:creationId xmlns:p14="http://schemas.microsoft.com/office/powerpoint/2010/main" val="2988345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92E822-FDC5-0B49-A8F2-D351F7C375E5}" type="slidenum">
              <a:rPr lang="en-US" smtClean="0"/>
              <a:t>3</a:t>
            </a:fld>
            <a:endParaRPr lang="en-US"/>
          </a:p>
        </p:txBody>
      </p:sp>
    </p:spTree>
    <p:extLst>
      <p:ext uri="{BB962C8B-B14F-4D97-AF65-F5344CB8AC3E}">
        <p14:creationId xmlns:p14="http://schemas.microsoft.com/office/powerpoint/2010/main" val="2618863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D4DAF-659A-394B-BB1B-11D9868139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1FDBF8-AE09-604D-BE08-425344B37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49A68D-40B6-B045-9AC7-D747FDE46025}"/>
              </a:ext>
            </a:extLst>
          </p:cNvPr>
          <p:cNvSpPr>
            <a:spLocks noGrp="1"/>
          </p:cNvSpPr>
          <p:nvPr>
            <p:ph type="dt" sz="half" idx="10"/>
          </p:nvPr>
        </p:nvSpPr>
        <p:spPr/>
        <p:txBody>
          <a:bodyPr/>
          <a:lstStyle/>
          <a:p>
            <a:fld id="{0DD28E29-1545-7245-91CB-C09DC9822B76}" type="datetimeFigureOut">
              <a:rPr lang="en-US" smtClean="0"/>
              <a:t>12/16/20</a:t>
            </a:fld>
            <a:endParaRPr lang="en-US"/>
          </a:p>
        </p:txBody>
      </p:sp>
      <p:sp>
        <p:nvSpPr>
          <p:cNvPr id="5" name="Footer Placeholder 4">
            <a:extLst>
              <a:ext uri="{FF2B5EF4-FFF2-40B4-BE49-F238E27FC236}">
                <a16:creationId xmlns:a16="http://schemas.microsoft.com/office/drawing/2014/main" id="{87E11532-FF57-5A48-8562-0F31F1C34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47D79-C481-AD47-830F-B132BB3FDFA5}"/>
              </a:ext>
            </a:extLst>
          </p:cNvPr>
          <p:cNvSpPr>
            <a:spLocks noGrp="1"/>
          </p:cNvSpPr>
          <p:nvPr>
            <p:ph type="sldNum" sz="quarter" idx="12"/>
          </p:nvPr>
        </p:nvSpPr>
        <p:spPr/>
        <p:txBody>
          <a:bodyPr/>
          <a:lstStyle/>
          <a:p>
            <a:fld id="{6BB7B57B-ED08-2E4F-BA34-C65B1C5BFB4B}" type="slidenum">
              <a:rPr lang="en-US" smtClean="0"/>
              <a:t>‹#›</a:t>
            </a:fld>
            <a:endParaRPr lang="en-US"/>
          </a:p>
        </p:txBody>
      </p:sp>
    </p:spTree>
    <p:extLst>
      <p:ext uri="{BB962C8B-B14F-4D97-AF65-F5344CB8AC3E}">
        <p14:creationId xmlns:p14="http://schemas.microsoft.com/office/powerpoint/2010/main" val="1143633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E740-D9D3-6544-8D50-7CB1EB9A30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039360-0784-A64F-B231-21A9BBE1FC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58F5D-3C38-3849-BA6E-28898AE9E2EC}"/>
              </a:ext>
            </a:extLst>
          </p:cNvPr>
          <p:cNvSpPr>
            <a:spLocks noGrp="1"/>
          </p:cNvSpPr>
          <p:nvPr>
            <p:ph type="dt" sz="half" idx="10"/>
          </p:nvPr>
        </p:nvSpPr>
        <p:spPr/>
        <p:txBody>
          <a:bodyPr/>
          <a:lstStyle/>
          <a:p>
            <a:fld id="{0DD28E29-1545-7245-91CB-C09DC9822B76}" type="datetimeFigureOut">
              <a:rPr lang="en-US" smtClean="0"/>
              <a:t>12/16/20</a:t>
            </a:fld>
            <a:endParaRPr lang="en-US"/>
          </a:p>
        </p:txBody>
      </p:sp>
      <p:sp>
        <p:nvSpPr>
          <p:cNvPr id="5" name="Footer Placeholder 4">
            <a:extLst>
              <a:ext uri="{FF2B5EF4-FFF2-40B4-BE49-F238E27FC236}">
                <a16:creationId xmlns:a16="http://schemas.microsoft.com/office/drawing/2014/main" id="{E637E062-7348-7843-A136-5CCF290E4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603D7-6E61-D444-8338-BF58FDE70EA8}"/>
              </a:ext>
            </a:extLst>
          </p:cNvPr>
          <p:cNvSpPr>
            <a:spLocks noGrp="1"/>
          </p:cNvSpPr>
          <p:nvPr>
            <p:ph type="sldNum" sz="quarter" idx="12"/>
          </p:nvPr>
        </p:nvSpPr>
        <p:spPr/>
        <p:txBody>
          <a:bodyPr/>
          <a:lstStyle/>
          <a:p>
            <a:fld id="{6BB7B57B-ED08-2E4F-BA34-C65B1C5BFB4B}" type="slidenum">
              <a:rPr lang="en-US" smtClean="0"/>
              <a:t>‹#›</a:t>
            </a:fld>
            <a:endParaRPr lang="en-US"/>
          </a:p>
        </p:txBody>
      </p:sp>
    </p:spTree>
    <p:extLst>
      <p:ext uri="{BB962C8B-B14F-4D97-AF65-F5344CB8AC3E}">
        <p14:creationId xmlns:p14="http://schemas.microsoft.com/office/powerpoint/2010/main" val="422327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3A8D3-90D1-3B44-810A-0EA91668F9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C091F-2EB1-C847-8BAE-F5F7D2F98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3834B-3618-174E-8CF7-95430298A753}"/>
              </a:ext>
            </a:extLst>
          </p:cNvPr>
          <p:cNvSpPr>
            <a:spLocks noGrp="1"/>
          </p:cNvSpPr>
          <p:nvPr>
            <p:ph type="dt" sz="half" idx="10"/>
          </p:nvPr>
        </p:nvSpPr>
        <p:spPr/>
        <p:txBody>
          <a:bodyPr/>
          <a:lstStyle/>
          <a:p>
            <a:fld id="{0DD28E29-1545-7245-91CB-C09DC9822B76}" type="datetimeFigureOut">
              <a:rPr lang="en-US" smtClean="0"/>
              <a:t>12/16/20</a:t>
            </a:fld>
            <a:endParaRPr lang="en-US"/>
          </a:p>
        </p:txBody>
      </p:sp>
      <p:sp>
        <p:nvSpPr>
          <p:cNvPr id="5" name="Footer Placeholder 4">
            <a:extLst>
              <a:ext uri="{FF2B5EF4-FFF2-40B4-BE49-F238E27FC236}">
                <a16:creationId xmlns:a16="http://schemas.microsoft.com/office/drawing/2014/main" id="{22EA3A50-13AF-724E-A50C-EE814BCE94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9FEE8-64A4-4F4C-AA6C-EAB843C84E9D}"/>
              </a:ext>
            </a:extLst>
          </p:cNvPr>
          <p:cNvSpPr>
            <a:spLocks noGrp="1"/>
          </p:cNvSpPr>
          <p:nvPr>
            <p:ph type="sldNum" sz="quarter" idx="12"/>
          </p:nvPr>
        </p:nvSpPr>
        <p:spPr/>
        <p:txBody>
          <a:bodyPr/>
          <a:lstStyle/>
          <a:p>
            <a:fld id="{6BB7B57B-ED08-2E4F-BA34-C65B1C5BFB4B}" type="slidenum">
              <a:rPr lang="en-US" smtClean="0"/>
              <a:t>‹#›</a:t>
            </a:fld>
            <a:endParaRPr lang="en-US"/>
          </a:p>
        </p:txBody>
      </p:sp>
    </p:spTree>
    <p:extLst>
      <p:ext uri="{BB962C8B-B14F-4D97-AF65-F5344CB8AC3E}">
        <p14:creationId xmlns:p14="http://schemas.microsoft.com/office/powerpoint/2010/main" val="1153714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CC37-F96E-6440-B4B8-277EC24537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829F4B-EEE5-B94D-948A-4228D95F7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5CE2F-A891-9E42-BE0A-B6F0C7E08FBC}"/>
              </a:ext>
            </a:extLst>
          </p:cNvPr>
          <p:cNvSpPr>
            <a:spLocks noGrp="1"/>
          </p:cNvSpPr>
          <p:nvPr>
            <p:ph type="dt" sz="half" idx="10"/>
          </p:nvPr>
        </p:nvSpPr>
        <p:spPr/>
        <p:txBody>
          <a:bodyPr/>
          <a:lstStyle/>
          <a:p>
            <a:fld id="{0DD28E29-1545-7245-91CB-C09DC9822B76}" type="datetimeFigureOut">
              <a:rPr lang="en-US" smtClean="0"/>
              <a:t>12/16/20</a:t>
            </a:fld>
            <a:endParaRPr lang="en-US"/>
          </a:p>
        </p:txBody>
      </p:sp>
      <p:sp>
        <p:nvSpPr>
          <p:cNvPr id="5" name="Footer Placeholder 4">
            <a:extLst>
              <a:ext uri="{FF2B5EF4-FFF2-40B4-BE49-F238E27FC236}">
                <a16:creationId xmlns:a16="http://schemas.microsoft.com/office/drawing/2014/main" id="{ED0E84B2-F1AB-1F49-ABCA-169E103F6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3A1CF3-8E55-BA4D-AB5C-A32BD04DC809}"/>
              </a:ext>
            </a:extLst>
          </p:cNvPr>
          <p:cNvSpPr>
            <a:spLocks noGrp="1"/>
          </p:cNvSpPr>
          <p:nvPr>
            <p:ph type="sldNum" sz="quarter" idx="12"/>
          </p:nvPr>
        </p:nvSpPr>
        <p:spPr/>
        <p:txBody>
          <a:bodyPr/>
          <a:lstStyle/>
          <a:p>
            <a:fld id="{6BB7B57B-ED08-2E4F-BA34-C65B1C5BFB4B}" type="slidenum">
              <a:rPr lang="en-US" smtClean="0"/>
              <a:t>‹#›</a:t>
            </a:fld>
            <a:endParaRPr lang="en-US"/>
          </a:p>
        </p:txBody>
      </p:sp>
    </p:spTree>
    <p:extLst>
      <p:ext uri="{BB962C8B-B14F-4D97-AF65-F5344CB8AC3E}">
        <p14:creationId xmlns:p14="http://schemas.microsoft.com/office/powerpoint/2010/main" val="22986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974AA-50ED-EC4C-AC5D-E38E29EB2D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1AF1BD-378E-D040-9C42-AB55659E3C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7FA2AC-8128-7748-8A14-952580A8D960}"/>
              </a:ext>
            </a:extLst>
          </p:cNvPr>
          <p:cNvSpPr>
            <a:spLocks noGrp="1"/>
          </p:cNvSpPr>
          <p:nvPr>
            <p:ph type="dt" sz="half" idx="10"/>
          </p:nvPr>
        </p:nvSpPr>
        <p:spPr/>
        <p:txBody>
          <a:bodyPr/>
          <a:lstStyle/>
          <a:p>
            <a:fld id="{0DD28E29-1545-7245-91CB-C09DC9822B76}" type="datetimeFigureOut">
              <a:rPr lang="en-US" smtClean="0"/>
              <a:t>12/16/20</a:t>
            </a:fld>
            <a:endParaRPr lang="en-US"/>
          </a:p>
        </p:txBody>
      </p:sp>
      <p:sp>
        <p:nvSpPr>
          <p:cNvPr id="5" name="Footer Placeholder 4">
            <a:extLst>
              <a:ext uri="{FF2B5EF4-FFF2-40B4-BE49-F238E27FC236}">
                <a16:creationId xmlns:a16="http://schemas.microsoft.com/office/drawing/2014/main" id="{868D6128-AFB5-B44A-8B18-ABECC5D4D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D36F87-0C0A-5741-AFE7-E02DDC48FCF8}"/>
              </a:ext>
            </a:extLst>
          </p:cNvPr>
          <p:cNvSpPr>
            <a:spLocks noGrp="1"/>
          </p:cNvSpPr>
          <p:nvPr>
            <p:ph type="sldNum" sz="quarter" idx="12"/>
          </p:nvPr>
        </p:nvSpPr>
        <p:spPr/>
        <p:txBody>
          <a:bodyPr/>
          <a:lstStyle/>
          <a:p>
            <a:fld id="{6BB7B57B-ED08-2E4F-BA34-C65B1C5BFB4B}" type="slidenum">
              <a:rPr lang="en-US" smtClean="0"/>
              <a:t>‹#›</a:t>
            </a:fld>
            <a:endParaRPr lang="en-US"/>
          </a:p>
        </p:txBody>
      </p:sp>
    </p:spTree>
    <p:extLst>
      <p:ext uri="{BB962C8B-B14F-4D97-AF65-F5344CB8AC3E}">
        <p14:creationId xmlns:p14="http://schemas.microsoft.com/office/powerpoint/2010/main" val="119622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8E40-1C6F-F54F-8E3D-9055B4EEEB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FEBFA6-539B-A049-AC1E-F2C9C693A2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906BD1-30A3-1C47-AD52-186EFDEE25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607B1D-B302-5948-8B94-1CFEF83C2CCF}"/>
              </a:ext>
            </a:extLst>
          </p:cNvPr>
          <p:cNvSpPr>
            <a:spLocks noGrp="1"/>
          </p:cNvSpPr>
          <p:nvPr>
            <p:ph type="dt" sz="half" idx="10"/>
          </p:nvPr>
        </p:nvSpPr>
        <p:spPr/>
        <p:txBody>
          <a:bodyPr/>
          <a:lstStyle/>
          <a:p>
            <a:fld id="{0DD28E29-1545-7245-91CB-C09DC9822B76}" type="datetimeFigureOut">
              <a:rPr lang="en-US" smtClean="0"/>
              <a:t>12/16/20</a:t>
            </a:fld>
            <a:endParaRPr lang="en-US"/>
          </a:p>
        </p:txBody>
      </p:sp>
      <p:sp>
        <p:nvSpPr>
          <p:cNvPr id="6" name="Footer Placeholder 5">
            <a:extLst>
              <a:ext uri="{FF2B5EF4-FFF2-40B4-BE49-F238E27FC236}">
                <a16:creationId xmlns:a16="http://schemas.microsoft.com/office/drawing/2014/main" id="{68851B13-0689-8E48-BB8A-A45745AB5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DF8BA7-7B00-0647-AEA8-09246ADD9331}"/>
              </a:ext>
            </a:extLst>
          </p:cNvPr>
          <p:cNvSpPr>
            <a:spLocks noGrp="1"/>
          </p:cNvSpPr>
          <p:nvPr>
            <p:ph type="sldNum" sz="quarter" idx="12"/>
          </p:nvPr>
        </p:nvSpPr>
        <p:spPr/>
        <p:txBody>
          <a:bodyPr/>
          <a:lstStyle/>
          <a:p>
            <a:fld id="{6BB7B57B-ED08-2E4F-BA34-C65B1C5BFB4B}" type="slidenum">
              <a:rPr lang="en-US" smtClean="0"/>
              <a:t>‹#›</a:t>
            </a:fld>
            <a:endParaRPr lang="en-US"/>
          </a:p>
        </p:txBody>
      </p:sp>
    </p:spTree>
    <p:extLst>
      <p:ext uri="{BB962C8B-B14F-4D97-AF65-F5344CB8AC3E}">
        <p14:creationId xmlns:p14="http://schemas.microsoft.com/office/powerpoint/2010/main" val="91174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50EDC-5E01-A046-AB37-188E87C8EF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F74DD1-6C17-5A49-845D-ED290F3864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3E03F-2DDC-D540-B312-4247101F15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71E1F4-6636-0C45-ACF0-1DA3D08DB5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EE0F3F-3E5E-F04B-BFF9-ED94F15007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1BBDAC-98C4-824F-AA5B-7E06EA1F4AB9}"/>
              </a:ext>
            </a:extLst>
          </p:cNvPr>
          <p:cNvSpPr>
            <a:spLocks noGrp="1"/>
          </p:cNvSpPr>
          <p:nvPr>
            <p:ph type="dt" sz="half" idx="10"/>
          </p:nvPr>
        </p:nvSpPr>
        <p:spPr/>
        <p:txBody>
          <a:bodyPr/>
          <a:lstStyle/>
          <a:p>
            <a:fld id="{0DD28E29-1545-7245-91CB-C09DC9822B76}" type="datetimeFigureOut">
              <a:rPr lang="en-US" smtClean="0"/>
              <a:t>12/16/20</a:t>
            </a:fld>
            <a:endParaRPr lang="en-US"/>
          </a:p>
        </p:txBody>
      </p:sp>
      <p:sp>
        <p:nvSpPr>
          <p:cNvPr id="8" name="Footer Placeholder 7">
            <a:extLst>
              <a:ext uri="{FF2B5EF4-FFF2-40B4-BE49-F238E27FC236}">
                <a16:creationId xmlns:a16="http://schemas.microsoft.com/office/drawing/2014/main" id="{47648AB8-1A5C-B04F-A6FA-8B709C92F5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68BBDE-26F2-A94F-96CC-1FDB60C3A442}"/>
              </a:ext>
            </a:extLst>
          </p:cNvPr>
          <p:cNvSpPr>
            <a:spLocks noGrp="1"/>
          </p:cNvSpPr>
          <p:nvPr>
            <p:ph type="sldNum" sz="quarter" idx="12"/>
          </p:nvPr>
        </p:nvSpPr>
        <p:spPr/>
        <p:txBody>
          <a:bodyPr/>
          <a:lstStyle/>
          <a:p>
            <a:fld id="{6BB7B57B-ED08-2E4F-BA34-C65B1C5BFB4B}" type="slidenum">
              <a:rPr lang="en-US" smtClean="0"/>
              <a:t>‹#›</a:t>
            </a:fld>
            <a:endParaRPr lang="en-US"/>
          </a:p>
        </p:txBody>
      </p:sp>
    </p:spTree>
    <p:extLst>
      <p:ext uri="{BB962C8B-B14F-4D97-AF65-F5344CB8AC3E}">
        <p14:creationId xmlns:p14="http://schemas.microsoft.com/office/powerpoint/2010/main" val="152308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62610-05C4-1541-A3B3-9FE5894E60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FA68C9-B72A-A544-881B-052F07FC000D}"/>
              </a:ext>
            </a:extLst>
          </p:cNvPr>
          <p:cNvSpPr>
            <a:spLocks noGrp="1"/>
          </p:cNvSpPr>
          <p:nvPr>
            <p:ph type="dt" sz="half" idx="10"/>
          </p:nvPr>
        </p:nvSpPr>
        <p:spPr/>
        <p:txBody>
          <a:bodyPr/>
          <a:lstStyle/>
          <a:p>
            <a:fld id="{0DD28E29-1545-7245-91CB-C09DC9822B76}" type="datetimeFigureOut">
              <a:rPr lang="en-US" smtClean="0"/>
              <a:t>12/16/20</a:t>
            </a:fld>
            <a:endParaRPr lang="en-US"/>
          </a:p>
        </p:txBody>
      </p:sp>
      <p:sp>
        <p:nvSpPr>
          <p:cNvPr id="4" name="Footer Placeholder 3">
            <a:extLst>
              <a:ext uri="{FF2B5EF4-FFF2-40B4-BE49-F238E27FC236}">
                <a16:creationId xmlns:a16="http://schemas.microsoft.com/office/drawing/2014/main" id="{10F9CE27-79D9-7649-BF8B-DC7B46D4FD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D88CAC-74BD-F747-ABED-C6C291524351}"/>
              </a:ext>
            </a:extLst>
          </p:cNvPr>
          <p:cNvSpPr>
            <a:spLocks noGrp="1"/>
          </p:cNvSpPr>
          <p:nvPr>
            <p:ph type="sldNum" sz="quarter" idx="12"/>
          </p:nvPr>
        </p:nvSpPr>
        <p:spPr/>
        <p:txBody>
          <a:bodyPr/>
          <a:lstStyle/>
          <a:p>
            <a:fld id="{6BB7B57B-ED08-2E4F-BA34-C65B1C5BFB4B}" type="slidenum">
              <a:rPr lang="en-US" smtClean="0"/>
              <a:t>‹#›</a:t>
            </a:fld>
            <a:endParaRPr lang="en-US"/>
          </a:p>
        </p:txBody>
      </p:sp>
    </p:spTree>
    <p:extLst>
      <p:ext uri="{BB962C8B-B14F-4D97-AF65-F5344CB8AC3E}">
        <p14:creationId xmlns:p14="http://schemas.microsoft.com/office/powerpoint/2010/main" val="2768481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B99D08-422C-CC4B-8FA0-202B507A81B0}"/>
              </a:ext>
            </a:extLst>
          </p:cNvPr>
          <p:cNvSpPr>
            <a:spLocks noGrp="1"/>
          </p:cNvSpPr>
          <p:nvPr>
            <p:ph type="dt" sz="half" idx="10"/>
          </p:nvPr>
        </p:nvSpPr>
        <p:spPr/>
        <p:txBody>
          <a:bodyPr/>
          <a:lstStyle/>
          <a:p>
            <a:fld id="{0DD28E29-1545-7245-91CB-C09DC9822B76}" type="datetimeFigureOut">
              <a:rPr lang="en-US" smtClean="0"/>
              <a:t>12/16/20</a:t>
            </a:fld>
            <a:endParaRPr lang="en-US"/>
          </a:p>
        </p:txBody>
      </p:sp>
      <p:sp>
        <p:nvSpPr>
          <p:cNvPr id="3" name="Footer Placeholder 2">
            <a:extLst>
              <a:ext uri="{FF2B5EF4-FFF2-40B4-BE49-F238E27FC236}">
                <a16:creationId xmlns:a16="http://schemas.microsoft.com/office/drawing/2014/main" id="{955842E7-0097-A14D-B6E3-D96E2A0219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FEF155-C064-C948-85D1-F3F8CE098564}"/>
              </a:ext>
            </a:extLst>
          </p:cNvPr>
          <p:cNvSpPr>
            <a:spLocks noGrp="1"/>
          </p:cNvSpPr>
          <p:nvPr>
            <p:ph type="sldNum" sz="quarter" idx="12"/>
          </p:nvPr>
        </p:nvSpPr>
        <p:spPr/>
        <p:txBody>
          <a:bodyPr/>
          <a:lstStyle/>
          <a:p>
            <a:fld id="{6BB7B57B-ED08-2E4F-BA34-C65B1C5BFB4B}" type="slidenum">
              <a:rPr lang="en-US" smtClean="0"/>
              <a:t>‹#›</a:t>
            </a:fld>
            <a:endParaRPr lang="en-US"/>
          </a:p>
        </p:txBody>
      </p:sp>
    </p:spTree>
    <p:extLst>
      <p:ext uri="{BB962C8B-B14F-4D97-AF65-F5344CB8AC3E}">
        <p14:creationId xmlns:p14="http://schemas.microsoft.com/office/powerpoint/2010/main" val="75112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BFCE7-A280-3D46-A8D5-7F976B0396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D97F36-0CF9-6542-931C-E56E26ECA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595862-E20F-DA48-9388-7C7E15D40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871D74-A3A4-E24A-87DB-A5197140FD81}"/>
              </a:ext>
            </a:extLst>
          </p:cNvPr>
          <p:cNvSpPr>
            <a:spLocks noGrp="1"/>
          </p:cNvSpPr>
          <p:nvPr>
            <p:ph type="dt" sz="half" idx="10"/>
          </p:nvPr>
        </p:nvSpPr>
        <p:spPr/>
        <p:txBody>
          <a:bodyPr/>
          <a:lstStyle/>
          <a:p>
            <a:fld id="{0DD28E29-1545-7245-91CB-C09DC9822B76}" type="datetimeFigureOut">
              <a:rPr lang="en-US" smtClean="0"/>
              <a:t>12/16/20</a:t>
            </a:fld>
            <a:endParaRPr lang="en-US"/>
          </a:p>
        </p:txBody>
      </p:sp>
      <p:sp>
        <p:nvSpPr>
          <p:cNvPr id="6" name="Footer Placeholder 5">
            <a:extLst>
              <a:ext uri="{FF2B5EF4-FFF2-40B4-BE49-F238E27FC236}">
                <a16:creationId xmlns:a16="http://schemas.microsoft.com/office/drawing/2014/main" id="{3B9E7F75-39DD-D642-8636-FAEBB8CE6F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80016-50C7-0148-9196-E515B861F643}"/>
              </a:ext>
            </a:extLst>
          </p:cNvPr>
          <p:cNvSpPr>
            <a:spLocks noGrp="1"/>
          </p:cNvSpPr>
          <p:nvPr>
            <p:ph type="sldNum" sz="quarter" idx="12"/>
          </p:nvPr>
        </p:nvSpPr>
        <p:spPr/>
        <p:txBody>
          <a:bodyPr/>
          <a:lstStyle/>
          <a:p>
            <a:fld id="{6BB7B57B-ED08-2E4F-BA34-C65B1C5BFB4B}" type="slidenum">
              <a:rPr lang="en-US" smtClean="0"/>
              <a:t>‹#›</a:t>
            </a:fld>
            <a:endParaRPr lang="en-US"/>
          </a:p>
        </p:txBody>
      </p:sp>
    </p:spTree>
    <p:extLst>
      <p:ext uri="{BB962C8B-B14F-4D97-AF65-F5344CB8AC3E}">
        <p14:creationId xmlns:p14="http://schemas.microsoft.com/office/powerpoint/2010/main" val="237508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5515-BABC-6D44-832D-5E2E6DF3E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4EC50F-50AA-0945-B13E-E89351CB0F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B5783D-9CC2-4A49-8B6F-8585C0D194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27E072-F92E-7840-877B-C829BB29F210}"/>
              </a:ext>
            </a:extLst>
          </p:cNvPr>
          <p:cNvSpPr>
            <a:spLocks noGrp="1"/>
          </p:cNvSpPr>
          <p:nvPr>
            <p:ph type="dt" sz="half" idx="10"/>
          </p:nvPr>
        </p:nvSpPr>
        <p:spPr/>
        <p:txBody>
          <a:bodyPr/>
          <a:lstStyle/>
          <a:p>
            <a:fld id="{0DD28E29-1545-7245-91CB-C09DC9822B76}" type="datetimeFigureOut">
              <a:rPr lang="en-US" smtClean="0"/>
              <a:t>12/16/20</a:t>
            </a:fld>
            <a:endParaRPr lang="en-US"/>
          </a:p>
        </p:txBody>
      </p:sp>
      <p:sp>
        <p:nvSpPr>
          <p:cNvPr id="6" name="Footer Placeholder 5">
            <a:extLst>
              <a:ext uri="{FF2B5EF4-FFF2-40B4-BE49-F238E27FC236}">
                <a16:creationId xmlns:a16="http://schemas.microsoft.com/office/drawing/2014/main" id="{9106F6B1-E954-5D49-B718-9BD240F19A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D6D488-9439-A04E-9AF3-551946EA66BC}"/>
              </a:ext>
            </a:extLst>
          </p:cNvPr>
          <p:cNvSpPr>
            <a:spLocks noGrp="1"/>
          </p:cNvSpPr>
          <p:nvPr>
            <p:ph type="sldNum" sz="quarter" idx="12"/>
          </p:nvPr>
        </p:nvSpPr>
        <p:spPr/>
        <p:txBody>
          <a:bodyPr/>
          <a:lstStyle/>
          <a:p>
            <a:fld id="{6BB7B57B-ED08-2E4F-BA34-C65B1C5BFB4B}" type="slidenum">
              <a:rPr lang="en-US" smtClean="0"/>
              <a:t>‹#›</a:t>
            </a:fld>
            <a:endParaRPr lang="en-US"/>
          </a:p>
        </p:txBody>
      </p:sp>
    </p:spTree>
    <p:extLst>
      <p:ext uri="{BB962C8B-B14F-4D97-AF65-F5344CB8AC3E}">
        <p14:creationId xmlns:p14="http://schemas.microsoft.com/office/powerpoint/2010/main" val="659934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A2C69F-DAD3-5F41-AF89-8B990C430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30BC51-8B70-8449-9DE9-26B135E249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20A4A-1875-9042-96A9-01ACA51BBE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28E29-1545-7245-91CB-C09DC9822B76}" type="datetimeFigureOut">
              <a:rPr lang="en-US" smtClean="0"/>
              <a:t>12/16/20</a:t>
            </a:fld>
            <a:endParaRPr lang="en-US"/>
          </a:p>
        </p:txBody>
      </p:sp>
      <p:sp>
        <p:nvSpPr>
          <p:cNvPr id="5" name="Footer Placeholder 4">
            <a:extLst>
              <a:ext uri="{FF2B5EF4-FFF2-40B4-BE49-F238E27FC236}">
                <a16:creationId xmlns:a16="http://schemas.microsoft.com/office/drawing/2014/main" id="{86F9D5A1-76DA-0D47-B782-96718F32D9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1BA97-BD0D-6A43-9172-ADD7183FB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7B57B-ED08-2E4F-BA34-C65B1C5BFB4B}" type="slidenum">
              <a:rPr lang="en-US" smtClean="0"/>
              <a:t>‹#›</a:t>
            </a:fld>
            <a:endParaRPr lang="en-US"/>
          </a:p>
        </p:txBody>
      </p:sp>
    </p:spTree>
    <p:extLst>
      <p:ext uri="{BB962C8B-B14F-4D97-AF65-F5344CB8AC3E}">
        <p14:creationId xmlns:p14="http://schemas.microsoft.com/office/powerpoint/2010/main" val="1175193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aculty.mdanderson.org/profiles/sanhita_sinharay.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773358-987D-3B44-B4AC-59DF9C619609}"/>
              </a:ext>
            </a:extLst>
          </p:cNvPr>
          <p:cNvSpPr txBox="1"/>
          <p:nvPr/>
        </p:nvSpPr>
        <p:spPr>
          <a:xfrm>
            <a:off x="1908312" y="1427853"/>
            <a:ext cx="8348871" cy="3970318"/>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Evaluating pH-sensitization of immunotherapy treatment regimens with noninvasive </a:t>
            </a:r>
          </a:p>
          <a:p>
            <a:pPr algn="ctr"/>
            <a:r>
              <a:rPr lang="en-US" sz="2400" b="1" dirty="0">
                <a:latin typeface="Arial" panose="020B0604020202020204" pitchFamily="34" charset="0"/>
                <a:cs typeface="Arial" panose="020B0604020202020204" pitchFamily="34" charset="0"/>
              </a:rPr>
              <a:t>Chemical Exchange Saturation Transfer (CEST) MRI </a:t>
            </a:r>
          </a:p>
          <a:p>
            <a:pPr algn="ct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r>
              <a:rPr lang="en-US" sz="2100" dirty="0">
                <a:latin typeface="Arial" panose="020B0604020202020204" pitchFamily="34" charset="0"/>
                <a:cs typeface="Arial" panose="020B0604020202020204" pitchFamily="34" charset="0"/>
              </a:rPr>
              <a:t>Sanhita Sinharay</a:t>
            </a:r>
          </a:p>
          <a:p>
            <a:pPr algn="ctr"/>
            <a:r>
              <a:rPr lang="en-US" sz="2100" dirty="0">
                <a:latin typeface="Arial" panose="020B0604020202020204" pitchFamily="34" charset="0"/>
                <a:cs typeface="Arial" panose="020B0604020202020204" pitchFamily="34" charset="0"/>
              </a:rPr>
              <a:t>(joining BSSE as an Assistant Professor in early 2021)</a:t>
            </a:r>
          </a:p>
          <a:p>
            <a:pPr algn="ctr"/>
            <a:r>
              <a:rPr lang="en-US" sz="2100" u="sng" dirty="0">
                <a:latin typeface="Arial" panose="020B0604020202020204" pitchFamily="34" charset="0"/>
                <a:cs typeface="Arial" panose="020B0604020202020204" pitchFamily="34" charset="0"/>
                <a:hlinkClick r:id="rId3" tooltip="https://faculty.mdanderson.org/profiles/sanhita_sinharay.html"/>
              </a:rPr>
              <a:t>https://faculty.mdanderson.org/profiles/sanhita_sinharay.html</a:t>
            </a:r>
            <a:endParaRPr lang="en-US" sz="2100" dirty="0">
              <a:latin typeface="Arial" panose="020B0604020202020204" pitchFamily="34" charset="0"/>
              <a:cs typeface="Arial" panose="020B0604020202020204" pitchFamily="34" charset="0"/>
            </a:endParaRPr>
          </a:p>
          <a:p>
            <a:pPr algn="ctr"/>
            <a:endParaRPr lang="en-US" sz="21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2020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DF0CB1-6FC7-0341-9998-EBAAF9087F3A}"/>
              </a:ext>
            </a:extLst>
          </p:cNvPr>
          <p:cNvSpPr/>
          <p:nvPr/>
        </p:nvSpPr>
        <p:spPr>
          <a:xfrm>
            <a:off x="249934" y="425649"/>
            <a:ext cx="8454228" cy="1354217"/>
          </a:xfrm>
          <a:prstGeom prst="rect">
            <a:avLst/>
          </a:prstGeom>
        </p:spPr>
        <p:txBody>
          <a:bodyPr wrap="square">
            <a:spAutoFit/>
          </a:bodyPr>
          <a:lstStyle/>
          <a:p>
            <a:pPr marL="285750" indent="-285750">
              <a:buFont typeface="Wingdings" pitchFamily="2" charset="2"/>
              <a:buChar char="q"/>
            </a:pPr>
            <a:r>
              <a:rPr lang="en-US" i="1" u="sng" dirty="0">
                <a:solidFill>
                  <a:srgbClr val="0432FF"/>
                </a:solidFill>
              </a:rPr>
              <a:t>Aggressive tumors are acidic</a:t>
            </a:r>
          </a:p>
          <a:p>
            <a:r>
              <a:rPr lang="en-US" sz="1600" dirty="0"/>
              <a:t>Tumor cells exhibit upregulated glycolysis even under aerobic conditions, and this upregulated glycolysis produces lactic acid in tumor cells, that is neutralized or secreted from the cells to maintain intracellular homeostasis, causing the extracellular tumor microenvironment to become acidic.</a:t>
            </a:r>
          </a:p>
        </p:txBody>
      </p:sp>
      <p:pic>
        <p:nvPicPr>
          <p:cNvPr id="3" name="Picture 2">
            <a:extLst>
              <a:ext uri="{FF2B5EF4-FFF2-40B4-BE49-F238E27FC236}">
                <a16:creationId xmlns:a16="http://schemas.microsoft.com/office/drawing/2014/main" id="{7FC7FAF2-4A6F-5B4E-9B63-6297451A0B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6467" y="338843"/>
            <a:ext cx="3278269" cy="3774859"/>
          </a:xfrm>
          <a:prstGeom prst="rect">
            <a:avLst/>
          </a:prstGeom>
          <a:noFill/>
          <a:ln>
            <a:noFill/>
          </a:ln>
        </p:spPr>
      </p:pic>
      <p:sp>
        <p:nvSpPr>
          <p:cNvPr id="4" name="TextBox 3">
            <a:extLst>
              <a:ext uri="{FF2B5EF4-FFF2-40B4-BE49-F238E27FC236}">
                <a16:creationId xmlns:a16="http://schemas.microsoft.com/office/drawing/2014/main" id="{D64D21DA-8915-764F-A315-A2E5349C7B99}"/>
              </a:ext>
            </a:extLst>
          </p:cNvPr>
          <p:cNvSpPr txBox="1"/>
          <p:nvPr/>
        </p:nvSpPr>
        <p:spPr>
          <a:xfrm>
            <a:off x="8806467" y="4087654"/>
            <a:ext cx="2930262" cy="1169551"/>
          </a:xfrm>
          <a:prstGeom prst="rect">
            <a:avLst/>
          </a:prstGeom>
          <a:noFill/>
        </p:spPr>
        <p:txBody>
          <a:bodyPr wrap="square" rtlCol="0">
            <a:spAutoFit/>
          </a:bodyPr>
          <a:lstStyle/>
          <a:p>
            <a:pPr algn="just"/>
            <a:r>
              <a:rPr lang="en-US" sz="1400" dirty="0">
                <a:latin typeface="Helvetica" pitchFamily="2" charset="0"/>
              </a:rPr>
              <a:t>Biochemistry of extracellular tumor acidosis showing the various pH-regulators that help to maintain a neutral intracellular pH (</a:t>
            </a:r>
            <a:r>
              <a:rPr lang="en-US" sz="1400" dirty="0" err="1">
                <a:latin typeface="Helvetica" pitchFamily="2" charset="0"/>
              </a:rPr>
              <a:t>pH</a:t>
            </a:r>
            <a:r>
              <a:rPr lang="en-US" sz="1400" baseline="-25000" dirty="0" err="1">
                <a:latin typeface="Helvetica" pitchFamily="2" charset="0"/>
              </a:rPr>
              <a:t>i</a:t>
            </a:r>
            <a:r>
              <a:rPr lang="en-US" sz="1400" dirty="0">
                <a:latin typeface="Helvetica" pitchFamily="2" charset="0"/>
              </a:rPr>
              <a:t>) and acidic extracellular pH (pH</a:t>
            </a:r>
            <a:r>
              <a:rPr lang="en-US" sz="1400" baseline="-25000" dirty="0">
                <a:latin typeface="Helvetica" pitchFamily="2" charset="0"/>
              </a:rPr>
              <a:t>e</a:t>
            </a:r>
            <a:r>
              <a:rPr lang="en-US" sz="1400" dirty="0">
                <a:latin typeface="Helvetica" pitchFamily="2" charset="0"/>
              </a:rPr>
              <a:t>)</a:t>
            </a:r>
          </a:p>
        </p:txBody>
      </p:sp>
      <p:sp>
        <p:nvSpPr>
          <p:cNvPr id="5" name="Rectangle 4">
            <a:extLst>
              <a:ext uri="{FF2B5EF4-FFF2-40B4-BE49-F238E27FC236}">
                <a16:creationId xmlns:a16="http://schemas.microsoft.com/office/drawing/2014/main" id="{FCCFED31-EB3D-7641-AB25-5D6EAD3DD4B8}"/>
              </a:ext>
            </a:extLst>
          </p:cNvPr>
          <p:cNvSpPr/>
          <p:nvPr/>
        </p:nvSpPr>
        <p:spPr>
          <a:xfrm>
            <a:off x="8806466" y="338843"/>
            <a:ext cx="3278269" cy="49183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59C2F29-9EDC-6240-BBF3-E1B7C66C6F38}"/>
              </a:ext>
            </a:extLst>
          </p:cNvPr>
          <p:cNvSpPr/>
          <p:nvPr/>
        </p:nvSpPr>
        <p:spPr>
          <a:xfrm>
            <a:off x="249933" y="1942285"/>
            <a:ext cx="8454228" cy="1600438"/>
          </a:xfrm>
          <a:prstGeom prst="rect">
            <a:avLst/>
          </a:prstGeom>
        </p:spPr>
        <p:txBody>
          <a:bodyPr wrap="square">
            <a:spAutoFit/>
          </a:bodyPr>
          <a:lstStyle/>
          <a:p>
            <a:pPr marL="285750" indent="-285750">
              <a:buFont typeface="Wingdings" pitchFamily="2" charset="2"/>
              <a:buChar char="q"/>
            </a:pPr>
            <a:r>
              <a:rPr lang="en-US" i="1" u="sng" dirty="0">
                <a:solidFill>
                  <a:srgbClr val="0432FF"/>
                </a:solidFill>
              </a:rPr>
              <a:t>Tumor acidosis causes resistance to immunotherapy</a:t>
            </a:r>
            <a:r>
              <a:rPr lang="en-US" dirty="0">
                <a:solidFill>
                  <a:srgbClr val="0432FF"/>
                </a:solidFill>
                <a:effectLst/>
              </a:rPr>
              <a:t> </a:t>
            </a:r>
          </a:p>
          <a:p>
            <a:pPr algn="just"/>
            <a:r>
              <a:rPr lang="en-US" sz="1600" dirty="0"/>
              <a:t>Immunotherapy is emerging as a promising option for treating cancer. However, extracellular acidosis of the local tumor microenvironment causes resistance to immunotherapy (</a:t>
            </a:r>
            <a:r>
              <a:rPr lang="en-US" sz="1600" i="1" dirty="0"/>
              <a:t>overall only 15-20% response to immunotherapy observed in most cancers)</a:t>
            </a:r>
            <a:r>
              <a:rPr lang="en-US" sz="1600" dirty="0"/>
              <a:t> and in short, tumor acidosis acts as a “protective shield” that cancer cells can use to erase anti-tumor immune effectors and convert regulatory immune cells to pro-tumor allies. </a:t>
            </a:r>
          </a:p>
        </p:txBody>
      </p:sp>
      <p:sp>
        <p:nvSpPr>
          <p:cNvPr id="9" name="Rectangle 8">
            <a:extLst>
              <a:ext uri="{FF2B5EF4-FFF2-40B4-BE49-F238E27FC236}">
                <a16:creationId xmlns:a16="http://schemas.microsoft.com/office/drawing/2014/main" id="{66EDF21B-B281-FE41-854C-380FD2AABAE4}"/>
              </a:ext>
            </a:extLst>
          </p:cNvPr>
          <p:cNvSpPr/>
          <p:nvPr/>
        </p:nvSpPr>
        <p:spPr>
          <a:xfrm>
            <a:off x="1900933" y="5945446"/>
            <a:ext cx="8742813" cy="707886"/>
          </a:xfrm>
          <a:prstGeom prst="rect">
            <a:avLst/>
          </a:prstGeom>
        </p:spPr>
        <p:txBody>
          <a:bodyPr wrap="square">
            <a:spAutoFit/>
          </a:bodyPr>
          <a:lstStyle/>
          <a:p>
            <a:pPr algn="ctr"/>
            <a:r>
              <a:rPr lang="en-US" sz="2000" b="1" dirty="0">
                <a:solidFill>
                  <a:srgbClr val="0432FF"/>
                </a:solidFill>
                <a:cs typeface="Arial" panose="020B0604020202020204" pitchFamily="34" charset="0"/>
                <a:sym typeface="Wingdings" pitchFamily="2" charset="2"/>
              </a:rPr>
              <a:t>Can neutralization of extracellular tumor acidosis (with pH-regulator inhibitors) potentially sensitize tumor cells  to improved immunotherapy response ?</a:t>
            </a:r>
            <a:endParaRPr lang="en-US" sz="2000" dirty="0">
              <a:solidFill>
                <a:srgbClr val="0432FF"/>
              </a:solidFill>
              <a:cs typeface="Arial" panose="020B0604020202020204" pitchFamily="34" charset="0"/>
            </a:endParaRPr>
          </a:p>
        </p:txBody>
      </p:sp>
      <p:grpSp>
        <p:nvGrpSpPr>
          <p:cNvPr id="20" name="Group 19">
            <a:extLst>
              <a:ext uri="{FF2B5EF4-FFF2-40B4-BE49-F238E27FC236}">
                <a16:creationId xmlns:a16="http://schemas.microsoft.com/office/drawing/2014/main" id="{E1106C51-AEF5-DA46-9723-5A97F5AC53B2}"/>
              </a:ext>
            </a:extLst>
          </p:cNvPr>
          <p:cNvGrpSpPr/>
          <p:nvPr/>
        </p:nvGrpSpPr>
        <p:grpSpPr>
          <a:xfrm>
            <a:off x="686735" y="3561830"/>
            <a:ext cx="7598667" cy="2221197"/>
            <a:chOff x="249933" y="3849320"/>
            <a:chExt cx="7598667" cy="2221197"/>
          </a:xfrm>
        </p:grpSpPr>
        <p:pic>
          <p:nvPicPr>
            <p:cNvPr id="17" name="Picture 16">
              <a:extLst>
                <a:ext uri="{FF2B5EF4-FFF2-40B4-BE49-F238E27FC236}">
                  <a16:creationId xmlns:a16="http://schemas.microsoft.com/office/drawing/2014/main" id="{A661E089-C7E2-D446-A020-F222777D5FA2}"/>
                </a:ext>
              </a:extLst>
            </p:cNvPr>
            <p:cNvPicPr>
              <a:picLocks noChangeAspect="1"/>
            </p:cNvPicPr>
            <p:nvPr/>
          </p:nvPicPr>
          <p:blipFill>
            <a:blip r:embed="rId3"/>
            <a:stretch>
              <a:fillRect/>
            </a:stretch>
          </p:blipFill>
          <p:spPr>
            <a:xfrm>
              <a:off x="249934" y="3951283"/>
              <a:ext cx="3962400" cy="2119234"/>
            </a:xfrm>
            <a:prstGeom prst="rect">
              <a:avLst/>
            </a:prstGeom>
          </p:spPr>
        </p:pic>
        <p:sp>
          <p:nvSpPr>
            <p:cNvPr id="18" name="TextBox 17">
              <a:extLst>
                <a:ext uri="{FF2B5EF4-FFF2-40B4-BE49-F238E27FC236}">
                  <a16:creationId xmlns:a16="http://schemas.microsoft.com/office/drawing/2014/main" id="{6D1B118A-49F0-D044-B52A-AA0D0B8383ED}"/>
                </a:ext>
              </a:extLst>
            </p:cNvPr>
            <p:cNvSpPr txBox="1"/>
            <p:nvPr/>
          </p:nvSpPr>
          <p:spPr>
            <a:xfrm>
              <a:off x="4212334" y="4113702"/>
              <a:ext cx="3471166" cy="1077218"/>
            </a:xfrm>
            <a:prstGeom prst="rect">
              <a:avLst/>
            </a:prstGeom>
            <a:noFill/>
          </p:spPr>
          <p:txBody>
            <a:bodyPr wrap="square" rtlCol="0">
              <a:spAutoFit/>
            </a:bodyPr>
            <a:lstStyle/>
            <a:p>
              <a:r>
                <a:rPr lang="en-US" sz="1600" dirty="0"/>
                <a:t>Early </a:t>
              </a:r>
              <a:r>
                <a:rPr lang="en-US" sz="1600" dirty="0" err="1"/>
                <a:t>alkanization</a:t>
              </a:r>
              <a:r>
                <a:rPr lang="en-US" sz="1600" dirty="0"/>
                <a:t> therapies (bicarbonate treatment) showed improved response however failed clinical trials due to kidney damage. </a:t>
              </a:r>
            </a:p>
          </p:txBody>
        </p:sp>
        <p:sp>
          <p:nvSpPr>
            <p:cNvPr id="19" name="Rectangle 18">
              <a:extLst>
                <a:ext uri="{FF2B5EF4-FFF2-40B4-BE49-F238E27FC236}">
                  <a16:creationId xmlns:a16="http://schemas.microsoft.com/office/drawing/2014/main" id="{A0DD2763-F493-1947-B636-77693390488B}"/>
                </a:ext>
              </a:extLst>
            </p:cNvPr>
            <p:cNvSpPr/>
            <p:nvPr/>
          </p:nvSpPr>
          <p:spPr>
            <a:xfrm>
              <a:off x="249933" y="3849320"/>
              <a:ext cx="7598667" cy="22211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606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9060DF7C-6338-6940-A546-E3FBE808823E}"/>
              </a:ext>
            </a:extLst>
          </p:cNvPr>
          <p:cNvGrpSpPr/>
          <p:nvPr/>
        </p:nvGrpSpPr>
        <p:grpSpPr>
          <a:xfrm>
            <a:off x="325548" y="3430152"/>
            <a:ext cx="5557176" cy="1636776"/>
            <a:chOff x="322725" y="2862715"/>
            <a:chExt cx="5557176" cy="1636776"/>
          </a:xfrm>
        </p:grpSpPr>
        <p:grpSp>
          <p:nvGrpSpPr>
            <p:cNvPr id="12" name="Group 11">
              <a:extLst>
                <a:ext uri="{FF2B5EF4-FFF2-40B4-BE49-F238E27FC236}">
                  <a16:creationId xmlns:a16="http://schemas.microsoft.com/office/drawing/2014/main" id="{00337D5F-DB0B-3C4E-A894-2D9ADC0A0B9C}"/>
                </a:ext>
              </a:extLst>
            </p:cNvPr>
            <p:cNvGrpSpPr/>
            <p:nvPr/>
          </p:nvGrpSpPr>
          <p:grpSpPr>
            <a:xfrm>
              <a:off x="2114145" y="2862715"/>
              <a:ext cx="3765756" cy="1636776"/>
              <a:chOff x="2969296" y="3510116"/>
              <a:chExt cx="3765756" cy="1635236"/>
            </a:xfrm>
          </p:grpSpPr>
          <p:pic>
            <p:nvPicPr>
              <p:cNvPr id="7" name="Picture 6">
                <a:extLst>
                  <a:ext uri="{FF2B5EF4-FFF2-40B4-BE49-F238E27FC236}">
                    <a16:creationId xmlns:a16="http://schemas.microsoft.com/office/drawing/2014/main" id="{AD001708-0DD8-2943-9FB2-CAFE6307BCDF}"/>
                  </a:ext>
                </a:extLst>
              </p:cNvPr>
              <p:cNvPicPr>
                <a:picLocks noChangeAspect="1"/>
              </p:cNvPicPr>
              <p:nvPr/>
            </p:nvPicPr>
            <p:blipFill rotWithShape="1">
              <a:blip r:embed="rId3"/>
              <a:srcRect l="91634" t="5948" r="-396" b="1089"/>
              <a:stretch/>
            </p:blipFill>
            <p:spPr>
              <a:xfrm>
                <a:off x="6263102" y="3608439"/>
                <a:ext cx="471950" cy="1536913"/>
              </a:xfrm>
              <a:prstGeom prst="rect">
                <a:avLst/>
              </a:prstGeom>
            </p:spPr>
          </p:pic>
          <p:pic>
            <p:nvPicPr>
              <p:cNvPr id="10" name="Picture 9">
                <a:extLst>
                  <a:ext uri="{FF2B5EF4-FFF2-40B4-BE49-F238E27FC236}">
                    <a16:creationId xmlns:a16="http://schemas.microsoft.com/office/drawing/2014/main" id="{F58EEEB8-553D-1349-821F-DE10C2ADEF4F}"/>
                  </a:ext>
                </a:extLst>
              </p:cNvPr>
              <p:cNvPicPr>
                <a:picLocks noChangeAspect="1"/>
              </p:cNvPicPr>
              <p:nvPr/>
            </p:nvPicPr>
            <p:blipFill rotWithShape="1">
              <a:blip r:embed="rId3"/>
              <a:srcRect r="39762" b="1090"/>
              <a:stretch/>
            </p:blipFill>
            <p:spPr>
              <a:xfrm>
                <a:off x="2969296" y="3510116"/>
                <a:ext cx="3244692" cy="1635236"/>
              </a:xfrm>
              <a:prstGeom prst="rect">
                <a:avLst/>
              </a:prstGeom>
            </p:spPr>
          </p:pic>
          <p:sp>
            <p:nvSpPr>
              <p:cNvPr id="11" name="Rectangle 10">
                <a:extLst>
                  <a:ext uri="{FF2B5EF4-FFF2-40B4-BE49-F238E27FC236}">
                    <a16:creationId xmlns:a16="http://schemas.microsoft.com/office/drawing/2014/main" id="{1671D228-CE86-9D43-9B7C-9F306977EACB}"/>
                  </a:ext>
                </a:extLst>
              </p:cNvPr>
              <p:cNvSpPr/>
              <p:nvPr/>
            </p:nvSpPr>
            <p:spPr>
              <a:xfrm>
                <a:off x="4355689" y="4630994"/>
                <a:ext cx="1828800" cy="884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grpSp>
        <p:grpSp>
          <p:nvGrpSpPr>
            <p:cNvPr id="40" name="Group 39">
              <a:extLst>
                <a:ext uri="{FF2B5EF4-FFF2-40B4-BE49-F238E27FC236}">
                  <a16:creationId xmlns:a16="http://schemas.microsoft.com/office/drawing/2014/main" id="{884CEAF4-4B76-0C44-AECC-47931F2C6BF7}"/>
                </a:ext>
              </a:extLst>
            </p:cNvPr>
            <p:cNvGrpSpPr/>
            <p:nvPr/>
          </p:nvGrpSpPr>
          <p:grpSpPr>
            <a:xfrm>
              <a:off x="322725" y="2862715"/>
              <a:ext cx="5557175" cy="1636776"/>
              <a:chOff x="3028289" y="542852"/>
              <a:chExt cx="5557175" cy="1636776"/>
            </a:xfrm>
          </p:grpSpPr>
          <p:pic>
            <p:nvPicPr>
              <p:cNvPr id="17" name="Picture 16">
                <a:extLst>
                  <a:ext uri="{FF2B5EF4-FFF2-40B4-BE49-F238E27FC236}">
                    <a16:creationId xmlns:a16="http://schemas.microsoft.com/office/drawing/2014/main" id="{E37548B8-C0EE-914D-968C-C67EA46627EB}"/>
                  </a:ext>
                </a:extLst>
              </p:cNvPr>
              <p:cNvPicPr>
                <a:picLocks noChangeAspect="1"/>
              </p:cNvPicPr>
              <p:nvPr/>
            </p:nvPicPr>
            <p:blipFill>
              <a:blip r:embed="rId4"/>
              <a:stretch>
                <a:fillRect/>
              </a:stretch>
            </p:blipFill>
            <p:spPr>
              <a:xfrm>
                <a:off x="3121809" y="672591"/>
                <a:ext cx="1573207" cy="1186497"/>
              </a:xfrm>
              <a:prstGeom prst="rect">
                <a:avLst/>
              </a:prstGeom>
            </p:spPr>
          </p:pic>
          <p:sp>
            <p:nvSpPr>
              <p:cNvPr id="18" name="TextBox 17">
                <a:extLst>
                  <a:ext uri="{FF2B5EF4-FFF2-40B4-BE49-F238E27FC236}">
                    <a16:creationId xmlns:a16="http://schemas.microsoft.com/office/drawing/2014/main" id="{3BC2C6B0-239B-8C47-9C31-D75864DB951E}"/>
                  </a:ext>
                </a:extLst>
              </p:cNvPr>
              <p:cNvSpPr txBox="1"/>
              <p:nvPr/>
            </p:nvSpPr>
            <p:spPr>
              <a:xfrm>
                <a:off x="3028290" y="1826050"/>
                <a:ext cx="1697901" cy="276999"/>
              </a:xfrm>
              <a:prstGeom prst="rect">
                <a:avLst/>
              </a:prstGeom>
              <a:noFill/>
            </p:spPr>
            <p:txBody>
              <a:bodyPr wrap="none" rtlCol="0">
                <a:spAutoFit/>
              </a:bodyPr>
              <a:lstStyle/>
              <a:p>
                <a:r>
                  <a:rPr lang="en-US" sz="1200" b="1" dirty="0">
                    <a:latin typeface="Helvetica" pitchFamily="2" charset="0"/>
                  </a:rPr>
                  <a:t>CEST contrast agent</a:t>
                </a:r>
              </a:p>
            </p:txBody>
          </p:sp>
          <p:sp>
            <p:nvSpPr>
              <p:cNvPr id="19" name="Rectangle 18">
                <a:extLst>
                  <a:ext uri="{FF2B5EF4-FFF2-40B4-BE49-F238E27FC236}">
                    <a16:creationId xmlns:a16="http://schemas.microsoft.com/office/drawing/2014/main" id="{10D84D9D-4509-344D-93EE-E853D55737BF}"/>
                  </a:ext>
                </a:extLst>
              </p:cNvPr>
              <p:cNvSpPr/>
              <p:nvPr/>
            </p:nvSpPr>
            <p:spPr>
              <a:xfrm>
                <a:off x="3028289" y="542852"/>
                <a:ext cx="5557175" cy="163677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38">
            <a:extLst>
              <a:ext uri="{FF2B5EF4-FFF2-40B4-BE49-F238E27FC236}">
                <a16:creationId xmlns:a16="http://schemas.microsoft.com/office/drawing/2014/main" id="{B0468140-2EBC-E04B-9DD7-54F2D83BF4C6}"/>
              </a:ext>
            </a:extLst>
          </p:cNvPr>
          <p:cNvGrpSpPr/>
          <p:nvPr/>
        </p:nvGrpSpPr>
        <p:grpSpPr>
          <a:xfrm>
            <a:off x="585482" y="611005"/>
            <a:ext cx="4599812" cy="2770505"/>
            <a:chOff x="4712982" y="328040"/>
            <a:chExt cx="4599812" cy="2770505"/>
          </a:xfrm>
        </p:grpSpPr>
        <p:pic>
          <p:nvPicPr>
            <p:cNvPr id="36" name="Picture 35">
              <a:extLst>
                <a:ext uri="{FF2B5EF4-FFF2-40B4-BE49-F238E27FC236}">
                  <a16:creationId xmlns:a16="http://schemas.microsoft.com/office/drawing/2014/main" id="{7BF61A7B-C11F-B641-B349-29FC3709A7E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726189" y="328040"/>
              <a:ext cx="4586605" cy="2770505"/>
            </a:xfrm>
            <a:prstGeom prst="rect">
              <a:avLst/>
            </a:prstGeom>
          </p:spPr>
        </p:pic>
        <p:sp>
          <p:nvSpPr>
            <p:cNvPr id="37" name="Rectangle 36">
              <a:extLst>
                <a:ext uri="{FF2B5EF4-FFF2-40B4-BE49-F238E27FC236}">
                  <a16:creationId xmlns:a16="http://schemas.microsoft.com/office/drawing/2014/main" id="{338A8A87-00C0-AB42-9B79-618EAAC1346B}"/>
                </a:ext>
              </a:extLst>
            </p:cNvPr>
            <p:cNvSpPr/>
            <p:nvPr/>
          </p:nvSpPr>
          <p:spPr>
            <a:xfrm>
              <a:off x="4712982" y="353961"/>
              <a:ext cx="203147" cy="1671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C81B603-7284-6346-A712-97752C87AA5B}"/>
                </a:ext>
              </a:extLst>
            </p:cNvPr>
            <p:cNvSpPr/>
            <p:nvPr/>
          </p:nvSpPr>
          <p:spPr>
            <a:xfrm>
              <a:off x="4739397" y="1658901"/>
              <a:ext cx="203147" cy="1671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5801D18C-6735-4D40-B0A4-B5D1C41BE07C}"/>
              </a:ext>
            </a:extLst>
          </p:cNvPr>
          <p:cNvSpPr/>
          <p:nvPr/>
        </p:nvSpPr>
        <p:spPr>
          <a:xfrm>
            <a:off x="325548" y="635774"/>
            <a:ext cx="5557175" cy="279322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76E5860-DA77-9F48-A2BD-9DDF6E775BA4}"/>
              </a:ext>
            </a:extLst>
          </p:cNvPr>
          <p:cNvSpPr txBox="1"/>
          <p:nvPr/>
        </p:nvSpPr>
        <p:spPr>
          <a:xfrm>
            <a:off x="332917" y="636926"/>
            <a:ext cx="317716" cy="369332"/>
          </a:xfrm>
          <a:prstGeom prst="rect">
            <a:avLst/>
          </a:prstGeom>
          <a:noFill/>
        </p:spPr>
        <p:txBody>
          <a:bodyPr wrap="none" rtlCol="0">
            <a:spAutoFit/>
          </a:bodyPr>
          <a:lstStyle/>
          <a:p>
            <a:r>
              <a:rPr lang="en-US" dirty="0"/>
              <a:t>A</a:t>
            </a:r>
          </a:p>
        </p:txBody>
      </p:sp>
      <p:sp>
        <p:nvSpPr>
          <p:cNvPr id="44" name="TextBox 43">
            <a:extLst>
              <a:ext uri="{FF2B5EF4-FFF2-40B4-BE49-F238E27FC236}">
                <a16:creationId xmlns:a16="http://schemas.microsoft.com/office/drawing/2014/main" id="{D0A2702D-DA60-754B-A897-367877F618B7}"/>
              </a:ext>
            </a:extLst>
          </p:cNvPr>
          <p:cNvSpPr txBox="1"/>
          <p:nvPr/>
        </p:nvSpPr>
        <p:spPr>
          <a:xfrm>
            <a:off x="302197" y="3512401"/>
            <a:ext cx="309700" cy="369332"/>
          </a:xfrm>
          <a:prstGeom prst="rect">
            <a:avLst/>
          </a:prstGeom>
          <a:noFill/>
        </p:spPr>
        <p:txBody>
          <a:bodyPr wrap="none" rtlCol="0">
            <a:spAutoFit/>
          </a:bodyPr>
          <a:lstStyle/>
          <a:p>
            <a:r>
              <a:rPr lang="en-US" dirty="0"/>
              <a:t>B</a:t>
            </a:r>
          </a:p>
        </p:txBody>
      </p:sp>
      <p:sp>
        <p:nvSpPr>
          <p:cNvPr id="45" name="TextBox 44">
            <a:extLst>
              <a:ext uri="{FF2B5EF4-FFF2-40B4-BE49-F238E27FC236}">
                <a16:creationId xmlns:a16="http://schemas.microsoft.com/office/drawing/2014/main" id="{4F9FE205-4CBD-5A42-B32B-660847201AB7}"/>
              </a:ext>
            </a:extLst>
          </p:cNvPr>
          <p:cNvSpPr txBox="1"/>
          <p:nvPr/>
        </p:nvSpPr>
        <p:spPr>
          <a:xfrm>
            <a:off x="302197" y="5337088"/>
            <a:ext cx="5580526" cy="1384995"/>
          </a:xfrm>
          <a:prstGeom prst="rect">
            <a:avLst/>
          </a:prstGeom>
          <a:noFill/>
        </p:spPr>
        <p:txBody>
          <a:bodyPr wrap="square" rtlCol="0">
            <a:spAutoFit/>
          </a:bodyPr>
          <a:lstStyle/>
          <a:p>
            <a:pPr algn="just"/>
            <a:r>
              <a:rPr lang="en-US" sz="1400" b="1" dirty="0"/>
              <a:t>A: Principle of noninvasive CEST MRI and corresponding CEST spectrum from iopamidol, a CEST MRI contrast agent that can detect pH</a:t>
            </a:r>
            <a:r>
              <a:rPr lang="en-US" sz="1400" b="1" baseline="-25000" dirty="0"/>
              <a:t>e </a:t>
            </a:r>
            <a:r>
              <a:rPr lang="en-US" sz="1400" b="1" dirty="0"/>
              <a:t>by </a:t>
            </a:r>
            <a:r>
              <a:rPr lang="en-US" sz="1400" b="1" dirty="0" err="1"/>
              <a:t>ratiometric</a:t>
            </a:r>
            <a:r>
              <a:rPr lang="en-US" sz="1400" b="1" dirty="0"/>
              <a:t> comparison  of two amide (N-H) CEST signals.</a:t>
            </a:r>
          </a:p>
          <a:p>
            <a:pPr algn="just"/>
            <a:endParaRPr lang="en-US" sz="1400" b="1" dirty="0"/>
          </a:p>
          <a:p>
            <a:pPr algn="just"/>
            <a:r>
              <a:rPr lang="en-US" sz="1400" b="1" dirty="0"/>
              <a:t>B: CEST MRI can be used to noninvasively measure tumor pHe in a control and tumor with high carbonic anhydrase-IX (CA-IX)expression. </a:t>
            </a:r>
          </a:p>
        </p:txBody>
      </p:sp>
      <p:pic>
        <p:nvPicPr>
          <p:cNvPr id="78" name="Picture 77">
            <a:extLst>
              <a:ext uri="{FF2B5EF4-FFF2-40B4-BE49-F238E27FC236}">
                <a16:creationId xmlns:a16="http://schemas.microsoft.com/office/drawing/2014/main" id="{58975D54-90ED-6344-8DAF-BAAF8BAC8627}"/>
              </a:ext>
            </a:extLst>
          </p:cNvPr>
          <p:cNvPicPr>
            <a:picLocks noChangeAspect="1"/>
          </p:cNvPicPr>
          <p:nvPr/>
        </p:nvPicPr>
        <p:blipFill>
          <a:blip r:embed="rId6"/>
          <a:stretch>
            <a:fillRect/>
          </a:stretch>
        </p:blipFill>
        <p:spPr>
          <a:xfrm>
            <a:off x="6007416" y="635774"/>
            <a:ext cx="6029306" cy="5924550"/>
          </a:xfrm>
          <a:prstGeom prst="rect">
            <a:avLst/>
          </a:prstGeom>
        </p:spPr>
      </p:pic>
      <p:sp>
        <p:nvSpPr>
          <p:cNvPr id="79" name="TextBox 78">
            <a:extLst>
              <a:ext uri="{FF2B5EF4-FFF2-40B4-BE49-F238E27FC236}">
                <a16:creationId xmlns:a16="http://schemas.microsoft.com/office/drawing/2014/main" id="{936F7EF0-ACD6-2342-8B88-A39D590956F1}"/>
              </a:ext>
            </a:extLst>
          </p:cNvPr>
          <p:cNvSpPr txBox="1"/>
          <p:nvPr/>
        </p:nvSpPr>
        <p:spPr>
          <a:xfrm>
            <a:off x="8225825" y="189863"/>
            <a:ext cx="1752467" cy="400110"/>
          </a:xfrm>
          <a:prstGeom prst="rect">
            <a:avLst/>
          </a:prstGeom>
          <a:noFill/>
        </p:spPr>
        <p:txBody>
          <a:bodyPr wrap="none" rtlCol="0">
            <a:spAutoFit/>
          </a:bodyPr>
          <a:lstStyle/>
          <a:p>
            <a:r>
              <a:rPr lang="en-US" sz="2000" b="1" dirty="0">
                <a:latin typeface="+mj-lt"/>
              </a:rPr>
              <a:t>Project outline</a:t>
            </a:r>
          </a:p>
        </p:txBody>
      </p:sp>
      <p:sp>
        <p:nvSpPr>
          <p:cNvPr id="80" name="TextBox 79">
            <a:extLst>
              <a:ext uri="{FF2B5EF4-FFF2-40B4-BE49-F238E27FC236}">
                <a16:creationId xmlns:a16="http://schemas.microsoft.com/office/drawing/2014/main" id="{6C84101F-0A17-0848-B0A8-D6CEC42E5F11}"/>
              </a:ext>
            </a:extLst>
          </p:cNvPr>
          <p:cNvSpPr txBox="1"/>
          <p:nvPr/>
        </p:nvSpPr>
        <p:spPr>
          <a:xfrm>
            <a:off x="713470" y="159085"/>
            <a:ext cx="4703788" cy="400110"/>
          </a:xfrm>
          <a:prstGeom prst="rect">
            <a:avLst/>
          </a:prstGeom>
          <a:noFill/>
        </p:spPr>
        <p:txBody>
          <a:bodyPr wrap="none" rtlCol="0">
            <a:spAutoFit/>
          </a:bodyPr>
          <a:lstStyle/>
          <a:p>
            <a:r>
              <a:rPr lang="en-US" sz="2000" b="1" dirty="0">
                <a:latin typeface="+mj-lt"/>
              </a:rPr>
              <a:t>CEST MRI for noninvasive pH</a:t>
            </a:r>
            <a:r>
              <a:rPr lang="en-US" sz="2000" b="1" baseline="-25000" dirty="0">
                <a:latin typeface="+mj-lt"/>
              </a:rPr>
              <a:t>e</a:t>
            </a:r>
            <a:r>
              <a:rPr lang="en-US" sz="2000" b="1" dirty="0">
                <a:latin typeface="+mj-lt"/>
              </a:rPr>
              <a:t> measurement</a:t>
            </a:r>
          </a:p>
        </p:txBody>
      </p:sp>
    </p:spTree>
    <p:extLst>
      <p:ext uri="{BB962C8B-B14F-4D97-AF65-F5344CB8AC3E}">
        <p14:creationId xmlns:p14="http://schemas.microsoft.com/office/powerpoint/2010/main" val="1538034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D834AB-6EAB-3642-AD03-16694C01D1B2}"/>
              </a:ext>
            </a:extLst>
          </p:cNvPr>
          <p:cNvSpPr/>
          <p:nvPr/>
        </p:nvSpPr>
        <p:spPr>
          <a:xfrm>
            <a:off x="342900" y="4294998"/>
            <a:ext cx="9347200" cy="2062103"/>
          </a:xfrm>
          <a:prstGeom prst="rect">
            <a:avLst/>
          </a:prstGeom>
        </p:spPr>
        <p:txBody>
          <a:bodyPr wrap="square">
            <a:spAutoFit/>
          </a:bodyPr>
          <a:lstStyle/>
          <a:p>
            <a:r>
              <a:rPr lang="en-US" sz="2000" b="1" i="0" dirty="0">
                <a:solidFill>
                  <a:srgbClr val="222222"/>
                </a:solidFill>
                <a:effectLst/>
              </a:rPr>
              <a:t>Further reading </a:t>
            </a:r>
          </a:p>
          <a:p>
            <a:endParaRPr lang="en-US" b="1" i="0" dirty="0">
              <a:solidFill>
                <a:srgbClr val="222222"/>
              </a:solidFill>
              <a:effectLst/>
            </a:endParaRPr>
          </a:p>
          <a:p>
            <a:r>
              <a:rPr lang="en-US" b="0" i="0" dirty="0">
                <a:solidFill>
                  <a:srgbClr val="222222"/>
                </a:solidFill>
                <a:effectLst/>
              </a:rPr>
              <a:t>Pilon-Thomas, Shari, et al. "Neutralization of tumor acidity improves antitumor responses to immunotherapy." </a:t>
            </a:r>
            <a:r>
              <a:rPr lang="en-US" b="0" i="1" dirty="0">
                <a:solidFill>
                  <a:srgbClr val="222222"/>
                </a:solidFill>
                <a:effectLst/>
              </a:rPr>
              <a:t>Cancer research</a:t>
            </a:r>
            <a:r>
              <a:rPr lang="en-US" b="0" i="0" dirty="0">
                <a:solidFill>
                  <a:srgbClr val="222222"/>
                </a:solidFill>
                <a:effectLst/>
              </a:rPr>
              <a:t> 76.6 (2016): 1381-1390</a:t>
            </a:r>
          </a:p>
          <a:p>
            <a:endParaRPr lang="en-US" dirty="0">
              <a:solidFill>
                <a:srgbClr val="222222"/>
              </a:solidFill>
            </a:endParaRPr>
          </a:p>
          <a:p>
            <a:r>
              <a:rPr lang="en-US" dirty="0"/>
              <a:t>Anemone, </a:t>
            </a:r>
            <a:r>
              <a:rPr lang="en-US" dirty="0" err="1"/>
              <a:t>Annasofia</a:t>
            </a:r>
            <a:r>
              <a:rPr lang="en-US" dirty="0"/>
              <a:t>, et al. "</a:t>
            </a:r>
            <a:r>
              <a:rPr lang="en-US" dirty="0" err="1"/>
              <a:t>Tumour</a:t>
            </a:r>
            <a:r>
              <a:rPr lang="en-US" dirty="0"/>
              <a:t> acidosis evaluated in vivo by MRI-CEST pH imaging reveals breast cancer metastatic potential." </a:t>
            </a:r>
            <a:r>
              <a:rPr lang="en-US" i="1" dirty="0"/>
              <a:t>British journal of cancer</a:t>
            </a:r>
            <a:r>
              <a:rPr lang="en-US" dirty="0"/>
              <a:t> (2020): 1-10</a:t>
            </a:r>
          </a:p>
        </p:txBody>
      </p:sp>
      <p:sp>
        <p:nvSpPr>
          <p:cNvPr id="3" name="TextBox 2">
            <a:extLst>
              <a:ext uri="{FF2B5EF4-FFF2-40B4-BE49-F238E27FC236}">
                <a16:creationId xmlns:a16="http://schemas.microsoft.com/office/drawing/2014/main" id="{81066B65-2DEF-EC42-A246-E7CE3B195318}"/>
              </a:ext>
            </a:extLst>
          </p:cNvPr>
          <p:cNvSpPr txBox="1"/>
          <p:nvPr/>
        </p:nvSpPr>
        <p:spPr>
          <a:xfrm>
            <a:off x="342900" y="500899"/>
            <a:ext cx="10261600" cy="2862322"/>
          </a:xfrm>
          <a:prstGeom prst="rect">
            <a:avLst/>
          </a:prstGeom>
          <a:noFill/>
        </p:spPr>
        <p:txBody>
          <a:bodyPr wrap="square" rtlCol="0">
            <a:spAutoFit/>
          </a:bodyPr>
          <a:lstStyle/>
          <a:p>
            <a:r>
              <a:rPr lang="en-US" sz="2000" b="1" dirty="0"/>
              <a:t>Major techniques/skills  students will learn</a:t>
            </a:r>
          </a:p>
          <a:p>
            <a:endParaRPr lang="en-US" sz="2000" b="1" dirty="0"/>
          </a:p>
          <a:p>
            <a:pPr marL="457200" indent="-457200">
              <a:buAutoNum type="arabicPeriod"/>
            </a:pPr>
            <a:r>
              <a:rPr lang="en-US" sz="2000" dirty="0"/>
              <a:t>Engineering and designing of CEST MRI contrast agents that are responsive to change in pH  (or other biomarkers in general)</a:t>
            </a:r>
          </a:p>
          <a:p>
            <a:pPr marL="457200" indent="-457200">
              <a:buAutoNum type="arabicPeriod"/>
            </a:pPr>
            <a:r>
              <a:rPr lang="en-US" sz="2000" dirty="0"/>
              <a:t>MRI data fitting and data analysis </a:t>
            </a:r>
          </a:p>
          <a:p>
            <a:pPr marL="457200" indent="-457200">
              <a:buAutoNum type="arabicPeriod"/>
            </a:pPr>
            <a:r>
              <a:rPr lang="en-US" sz="2000" dirty="0"/>
              <a:t>Cell culture, in vitro assay development, animal handling</a:t>
            </a:r>
          </a:p>
          <a:p>
            <a:pPr marL="457200" indent="-457200">
              <a:buAutoNum type="arabicPeriod"/>
            </a:pPr>
            <a:r>
              <a:rPr lang="en-US" sz="2000" dirty="0"/>
              <a:t>Development of in vivo tumor models</a:t>
            </a:r>
          </a:p>
          <a:p>
            <a:pPr marL="457200" indent="-457200">
              <a:buAutoNum type="arabicPeriod"/>
            </a:pPr>
            <a:r>
              <a:rPr lang="en-US" sz="2000" dirty="0"/>
              <a:t>In  vivo MRI including operation of Siemens 3T MRI scanner </a:t>
            </a:r>
          </a:p>
          <a:p>
            <a:pPr marL="457200" indent="-457200">
              <a:buAutoNum type="arabicPeriod"/>
            </a:pPr>
            <a:r>
              <a:rPr lang="en-US" sz="2000" dirty="0"/>
              <a:t>Immunotherapy </a:t>
            </a:r>
          </a:p>
        </p:txBody>
      </p:sp>
    </p:spTree>
    <p:extLst>
      <p:ext uri="{BB962C8B-B14F-4D97-AF65-F5344CB8AC3E}">
        <p14:creationId xmlns:p14="http://schemas.microsoft.com/office/powerpoint/2010/main" val="2773943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2261</TotalTime>
  <Words>428</Words>
  <Application>Microsoft Macintosh PowerPoint</Application>
  <PresentationFormat>Widescreen</PresentationFormat>
  <Paragraphs>38</Paragraphs>
  <Slides>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Helvetica</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Sanhita Sinharay</dc:creator>
  <cp:lastModifiedBy>Mohit Kumar Jolly</cp:lastModifiedBy>
  <cp:revision>17</cp:revision>
  <dcterms:created xsi:type="dcterms:W3CDTF">2020-12-14T16:24:42Z</dcterms:created>
  <dcterms:modified xsi:type="dcterms:W3CDTF">2020-12-16T10:27:43Z</dcterms:modified>
</cp:coreProperties>
</file>