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70" d="100"/>
          <a:sy n="70" d="100"/>
        </p:scale>
        <p:origin x="56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78FA-392F-478B-BE99-3FC9522B4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9A2CD-88E0-4D04-B71C-71DA3F291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639C-1F14-46DE-95C0-49AEC6C7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1B419-ED76-405B-B879-FEC12FD0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219E9-F687-4F42-AC7D-A200A666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68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8435-AFCA-473E-8EDD-63D2F36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DE27-8435-408D-A02B-8D4D2915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94F0F-032B-4DF9-854C-12F630E2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FFC0-746D-4AAF-8EA8-44749CBC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F1A2-0A56-4417-AFB2-3366DFB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7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A2FE2E-45F7-4498-A714-0E4B28FB9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F2E33-7235-4496-B7B4-4672B5550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3D93-B800-4D25-B5CC-C3E6575D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2C133-2F07-4349-878E-16B56923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C8F24-9890-454D-8A0A-70B61979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87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D7E2-595A-4EB6-9E41-8456C1BD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8A00-BAAB-4670-8136-5C5C4489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AD60-4A32-4449-83AD-E6479207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CCCB8-ED92-4C37-8096-826DC5FE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3F7F4-CE89-4A99-96D6-44F1AC74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8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9074-7B14-4C98-8C76-EDB417F0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0966-B451-4FA2-B868-41F5A6FE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64A65-0142-46D7-88C4-818B182D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CA57-4E39-44DB-A90B-FF020778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E6CEE-EEB3-4250-AEAB-407C7ACB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88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2B94-C7C0-465D-BF90-A18C7107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ACBD-9B3D-4D6C-912B-2B4016536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57BA1-542B-46B7-BD25-E473D42A4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D119B-31F3-4C59-927F-6101CA40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AFD3F-9D07-4505-A93D-A2DE7030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87F62-9120-48F3-BDC4-CCD4A5AE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1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4B06-FE0D-48DB-8279-90A427AA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80BC-6510-4A2E-B918-CE9B22B22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B833E-70A8-428B-BAC1-528F634E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D9ED2-B853-45AF-A3A7-1F98C8480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09B19-E59E-4F47-A59F-9F4145B1A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A7507-47DF-4FB8-B544-4022AAC0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492D9-CA0F-4AFD-A4F4-545ABC2D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4B3CE5-1DB5-408D-AB2B-E31C4274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1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7DCA-DCBD-43C0-AAEE-9A59BD60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5A328-953F-4B5E-8AEE-63216E87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3AE7F-D85B-4848-8DAD-F2A83406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0B15A-7465-4FBA-940D-5BD8FD35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509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77559-C56D-497C-A7B3-9ED2C9AC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8EEFF-F198-4D6F-9DCE-0E49B8FD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BFA16-C460-4499-A3E7-5015D68D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54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3930-0E73-44E7-B770-EC055C9F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B56F-AB73-4493-B32A-DA93C3BE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DE6D8-7295-4172-8DC1-AD0A92FF8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E5728-47FC-47A6-A1BF-9131075D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EFDF7-DD08-4B1D-A220-4AC6B8A8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97FDA-D818-4D04-9346-43F0CBC4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6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2206-B8F6-4184-9F75-8DB355D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23FE2-F1D7-4518-923E-BD3B24BFE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19419-DA5A-4091-B9DA-805C2ABD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F3171-F0A4-4759-B1E3-64171FF9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A6626-9204-4095-B10A-64034F06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3550E-C234-4C1B-9805-83AED521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925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ED091-961F-488A-B3BB-282D5B3B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D4828-F3CB-48FA-9E9B-F7FE34B8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49AA-75F1-4EA2-8888-DB4189134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EFEA-E365-4988-A056-2900A59DFF82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6828-472D-48AD-8447-1A012670B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663EF-A685-4991-9F95-724463C2B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65B7-FFFB-4AAC-8243-B49D90B69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5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chatterjee@iisc.ac.in" TargetMode="External"/><Relationship Id="rId2" Type="http://schemas.openxmlformats.org/officeDocument/2006/relationships/hyperlink" Target="https://sites.google.com/site/iiscbiomaterial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49A-9941-4DB9-B877-5DAAFD49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331" y="436729"/>
            <a:ext cx="10699845" cy="265449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Bioinspired Nanostructured Bactericidal Surfaces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9A6C5-6170-40DC-B431-7F38377E4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Kaushik Chatterjee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Lab Website: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https://sites.google.com/site/iiscbiomaterials/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kchatterjee@iisc.ac.in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8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49A-9941-4DB9-B877-5DAAFD49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8" y="156950"/>
            <a:ext cx="12057798" cy="934871"/>
          </a:xfrm>
        </p:spPr>
        <p:txBody>
          <a:bodyPr>
            <a:normAutofit/>
          </a:bodyPr>
          <a:lstStyle/>
          <a:p>
            <a:r>
              <a:rPr lang="en-I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 Associated With Medical Devices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C9F88F-5954-4044-9D05-B74E8013F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 descr="Diversity of implant-associated infections caused by P. acnes.">
            <a:extLst>
              <a:ext uri="{FF2B5EF4-FFF2-40B4-BE49-F238E27FC236}">
                <a16:creationId xmlns:a16="http://schemas.microsoft.com/office/drawing/2014/main" id="{D52101FE-0815-44CD-A9A0-87E6198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2" y="1399866"/>
            <a:ext cx="516040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DE74-58B5-4F17-8EDB-B0D98DA4842D}"/>
              </a:ext>
            </a:extLst>
          </p:cNvPr>
          <p:cNvSpPr txBox="1"/>
          <p:nvPr/>
        </p:nvSpPr>
        <p:spPr>
          <a:xfrm>
            <a:off x="6275905" y="6439866"/>
            <a:ext cx="5160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BioMed Research International 2013(1):804391</a:t>
            </a:r>
          </a:p>
        </p:txBody>
      </p:sp>
    </p:spTree>
    <p:extLst>
      <p:ext uri="{BB962C8B-B14F-4D97-AF65-F5344CB8AC3E}">
        <p14:creationId xmlns:p14="http://schemas.microsoft.com/office/powerpoint/2010/main" val="15431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49A-9941-4DB9-B877-5DAAFD49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371"/>
            <a:ext cx="9144000" cy="866632"/>
          </a:xfrm>
        </p:spPr>
        <p:txBody>
          <a:bodyPr>
            <a:normAutofit/>
          </a:bodyPr>
          <a:lstStyle/>
          <a:p>
            <a:r>
              <a:rPr lang="en-I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Resistance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C9F88F-5954-4044-9D05-B74E8013F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Resistance to antibiotics | bioMérieux Corporate Website">
            <a:extLst>
              <a:ext uri="{FF2B5EF4-FFF2-40B4-BE49-F238E27FC236}">
                <a16:creationId xmlns:a16="http://schemas.microsoft.com/office/drawing/2014/main" id="{34B51401-DD79-4713-92AE-2F7A1E6C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97" y="1600200"/>
            <a:ext cx="831460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A966F-B19D-4B3E-9C67-DC87C23E9468}"/>
              </a:ext>
            </a:extLst>
          </p:cNvPr>
          <p:cNvSpPr txBox="1"/>
          <p:nvPr/>
        </p:nvSpPr>
        <p:spPr>
          <a:xfrm>
            <a:off x="8132360" y="6440561"/>
            <a:ext cx="3986853" cy="278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https://www.biomerieux.com/en/resistance-antibiotics-0</a:t>
            </a:r>
          </a:p>
        </p:txBody>
      </p:sp>
    </p:spTree>
    <p:extLst>
      <p:ext uri="{BB962C8B-B14F-4D97-AF65-F5344CB8AC3E}">
        <p14:creationId xmlns:p14="http://schemas.microsoft.com/office/powerpoint/2010/main" val="404333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49A-9941-4DB9-B877-5DAAFD49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7271"/>
            <a:ext cx="9144000" cy="1125016"/>
          </a:xfrm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Bactericidal Natural Surfaces: Insect Wings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C9F88F-5954-4044-9D05-B74E8013F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767" y="3922760"/>
            <a:ext cx="9144000" cy="1655762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6F6F03-2BA5-4BAF-B70C-E91D611F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1" y="1920922"/>
            <a:ext cx="4124325" cy="314325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87C3FF1-C6D9-40E7-87B3-87958194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92" y="5392807"/>
            <a:ext cx="2962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</a:rPr>
              <a:t>Small . 2012 Aug 20;8(16):2489-94</a:t>
            </a:r>
            <a:endParaRPr lang="en-I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D875F92-7208-4F25-B2C3-D347BDE8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59"/>
          <a:stretch>
            <a:fillRect/>
          </a:stretch>
        </p:blipFill>
        <p:spPr bwMode="auto">
          <a:xfrm>
            <a:off x="5042975" y="1920922"/>
            <a:ext cx="2362200" cy="3209925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raphical abstract: Recent advances in engineering topography mediated antibacterial surfaces">
            <a:extLst>
              <a:ext uri="{FF2B5EF4-FFF2-40B4-BE49-F238E27FC236}">
                <a16:creationId xmlns:a16="http://schemas.microsoft.com/office/drawing/2014/main" id="{F64C5F50-3EB0-447A-823E-80141326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27" y="2485380"/>
            <a:ext cx="3614303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EBABE1E-5C82-4668-A130-6FEA22C21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5" y="3898953"/>
            <a:ext cx="13484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100" b="1" dirty="0">
                <a:solidFill>
                  <a:schemeClr val="bg1"/>
                </a:solidFill>
              </a:rPr>
              <a:t>Biofilm formation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8C56D2F-B521-4B1D-B0CB-FCDE91EC4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2792" y="3898953"/>
            <a:ext cx="11865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100" b="1" dirty="0">
                <a:solidFill>
                  <a:schemeClr val="bg1"/>
                </a:solidFill>
              </a:rPr>
              <a:t>Anti-biofouling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86BA4EF-3779-4371-B7D4-D9804B94E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109" y="3898953"/>
            <a:ext cx="9829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100" b="1" dirty="0">
                <a:solidFill>
                  <a:schemeClr val="bg1"/>
                </a:solidFill>
              </a:rPr>
              <a:t>Bactericidal</a:t>
            </a:r>
          </a:p>
        </p:txBody>
      </p:sp>
    </p:spTree>
    <p:extLst>
      <p:ext uri="{BB962C8B-B14F-4D97-AF65-F5344CB8AC3E}">
        <p14:creationId xmlns:p14="http://schemas.microsoft.com/office/powerpoint/2010/main" val="61824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49A-9941-4DB9-B877-5DAAFD49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82" y="364910"/>
            <a:ext cx="11204812" cy="1341057"/>
          </a:xfrm>
        </p:spPr>
        <p:txBody>
          <a:bodyPr>
            <a:normAutofit fontScale="90000"/>
          </a:bodyPr>
          <a:lstStyle/>
          <a:p>
            <a:r>
              <a:rPr lang="en-IN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Bioinspired Mechano-bactericidal </a:t>
            </a:r>
            <a:br>
              <a:rPr lang="en-IN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Nanostructures</a:t>
            </a:r>
          </a:p>
        </p:txBody>
      </p:sp>
      <p:pic>
        <p:nvPicPr>
          <p:cNvPr id="7" name="Picture 4" descr="Fig S4.tif">
            <a:extLst>
              <a:ext uri="{FF2B5EF4-FFF2-40B4-BE49-F238E27FC236}">
                <a16:creationId xmlns:a16="http://schemas.microsoft.com/office/drawing/2014/main" id="{C321FDF6-A5BA-45F8-A08D-8636C6AF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04" y="2162444"/>
            <a:ext cx="5440391" cy="39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5E6FC0-E8D8-4C63-AFB9-3E7C83D62710}"/>
              </a:ext>
            </a:extLst>
          </p:cNvPr>
          <p:cNvSpPr txBox="1"/>
          <p:nvPr/>
        </p:nvSpPr>
        <p:spPr>
          <a:xfrm rot="16200000">
            <a:off x="1787843" y="4831827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Nanostructured</a:t>
            </a:r>
          </a:p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6BCCC-2D50-47C1-B848-982178B26748}"/>
              </a:ext>
            </a:extLst>
          </p:cNvPr>
          <p:cNvSpPr txBox="1"/>
          <p:nvPr/>
        </p:nvSpPr>
        <p:spPr>
          <a:xfrm rot="16200000">
            <a:off x="2084888" y="2786586"/>
            <a:ext cx="11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</a:p>
          <a:p>
            <a:pPr algn="ctr"/>
            <a:r>
              <a:rPr lang="en-I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48E78-45F8-4C49-8626-6BBBC48D0816}"/>
              </a:ext>
            </a:extLst>
          </p:cNvPr>
          <p:cNvSpPr txBox="1"/>
          <p:nvPr/>
        </p:nvSpPr>
        <p:spPr>
          <a:xfrm>
            <a:off x="4210335" y="6255895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SEM 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7967D-9A5A-47EA-98C3-0BBD9CD873D1}"/>
              </a:ext>
            </a:extLst>
          </p:cNvPr>
          <p:cNvSpPr txBox="1"/>
          <p:nvPr/>
        </p:nvSpPr>
        <p:spPr>
          <a:xfrm>
            <a:off x="6812509" y="6148173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Fluorescent </a:t>
            </a:r>
          </a:p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(live/dead) image</a:t>
            </a:r>
          </a:p>
        </p:txBody>
      </p:sp>
    </p:spTree>
    <p:extLst>
      <p:ext uri="{BB962C8B-B14F-4D97-AF65-F5344CB8AC3E}">
        <p14:creationId xmlns:p14="http://schemas.microsoft.com/office/powerpoint/2010/main" val="311158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49A-9941-4DB9-B877-5DAAFD49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82" y="283025"/>
            <a:ext cx="11204812" cy="877034"/>
          </a:xfrm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B97CF-ED99-4117-9A2F-E79B03B16CE7}"/>
              </a:ext>
            </a:extLst>
          </p:cNvPr>
          <p:cNvSpPr txBox="1"/>
          <p:nvPr/>
        </p:nvSpPr>
        <p:spPr>
          <a:xfrm>
            <a:off x="525439" y="1869743"/>
            <a:ext cx="11102455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Prepare bactericidal nanostructures on biomedical alloys (other than commercially pure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Prepare bactericidal nanostructures on biomedical polymers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Fabrication of bactericidal nanostructures on 3D printed metallic and polymeric implants/ scaffolds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bacteria-nanostructure interactions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vivo testing of bactericidal efficiency of the nanostructures</a:t>
            </a:r>
          </a:p>
        </p:txBody>
      </p:sp>
    </p:spTree>
    <p:extLst>
      <p:ext uri="{BB962C8B-B14F-4D97-AF65-F5344CB8AC3E}">
        <p14:creationId xmlns:p14="http://schemas.microsoft.com/office/powerpoint/2010/main" val="75945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49A-9941-4DB9-B877-5DAAFD49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82" y="467270"/>
            <a:ext cx="11204812" cy="624551"/>
          </a:xfrm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publications from the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B97CF-ED99-4117-9A2F-E79B03B16CE7}"/>
              </a:ext>
            </a:extLst>
          </p:cNvPr>
          <p:cNvSpPr txBox="1"/>
          <p:nvPr/>
        </p:nvSpPr>
        <p:spPr>
          <a:xfrm>
            <a:off x="307075" y="1402383"/>
            <a:ext cx="11102455" cy="5317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J. Hasan, S. Jain, R.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Padmarajan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Purighalla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V.K.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Sambandamurthy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K. Chatterjee: “Multi-scale surface topography to minimize adherence and viability of nosocomial drug-resistant bacteria”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Materials &amp; Design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2018, 140: 332-344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J. Hasan, S. Jain,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K. Chatterjee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“Nanoscale topography on black titanium imparts multi-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biofunctional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properties for orthopedic applications”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Scientific Reports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2017, 7: 41118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J. Hasan, S. Raj, L. Yadav,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K. Chatterjee: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“Engineering a nanostructured “super surface” with superhydrophobic 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superkilling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properties”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RSC Advances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2015, 5: 44953–44959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D. Patil, M. Overland, M. Stoller, K. Chatterjee: “Bioinspired nanostructured bactericidal surfaces”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Current Opinion in Chemical Engineering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2021, 28: 100741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A. Roy, K. Chatterjee: “Theoretical and computational investigations into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mechanobactericidal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activity of nanostructures at the bacteria-biomaterial interface: A critical review”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Nanoscale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2021: 13, 647–658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J. Hasan, A. Roy, K. Chatterjee, P.K.D.V. Yarlagadda: “Mimicking insect wings: The roadmap to bio-inspiration”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ACS Biomaterials Science and Engineering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2019, 5: 3139−3160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J. Hasan,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K. Chatterjee: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“Recent advances in engineering topography mediated antibacterial surfaces”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Nanoscale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2015, 7: 15568–15575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9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Bioinspired Nanostructured Bactericidal Surfaces</vt:lpstr>
      <vt:lpstr>Infections Associated With Medical Devices</vt:lpstr>
      <vt:lpstr>Antimicrobial Resistance</vt:lpstr>
      <vt:lpstr>Bactericidal Natural Surfaces: Insect Wings</vt:lpstr>
      <vt:lpstr>Bioinspired Mechano-bactericidal  Surface Nanostructures</vt:lpstr>
      <vt:lpstr>Objectives</vt:lpstr>
      <vt:lpstr>Relevant publications from the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Bioinspired Nanostructured Bactericidal Surfaces</dc:title>
  <dc:creator>Kaushik Chatterjee</dc:creator>
  <cp:lastModifiedBy>Kaushik Chatterjee</cp:lastModifiedBy>
  <cp:revision>16</cp:revision>
  <dcterms:created xsi:type="dcterms:W3CDTF">2021-10-27T18:38:25Z</dcterms:created>
  <dcterms:modified xsi:type="dcterms:W3CDTF">2021-10-27T19:32:48Z</dcterms:modified>
</cp:coreProperties>
</file>